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ti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94" r:id="rId3"/>
    <p:sldId id="293" r:id="rId4"/>
    <p:sldId id="295" r:id="rId5"/>
    <p:sldId id="258" r:id="rId6"/>
    <p:sldId id="282" r:id="rId7"/>
    <p:sldId id="296" r:id="rId8"/>
    <p:sldId id="261" r:id="rId9"/>
    <p:sldId id="297" r:id="rId10"/>
    <p:sldId id="298" r:id="rId11"/>
    <p:sldId id="299" r:id="rId12"/>
    <p:sldId id="300" r:id="rId13"/>
    <p:sldId id="302" r:id="rId14"/>
    <p:sldId id="303" r:id="rId15"/>
    <p:sldId id="268" r:id="rId16"/>
    <p:sldId id="286" r:id="rId17"/>
    <p:sldId id="280" r:id="rId18"/>
    <p:sldId id="304" r:id="rId19"/>
    <p:sldId id="277" r:id="rId20"/>
    <p:sldId id="272" r:id="rId21"/>
    <p:sldId id="305" r:id="rId22"/>
  </p:sldIdLst>
  <p:sldSz cx="9906000" cy="6858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12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FD18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29" autoAdjust="0"/>
    <p:restoredTop sz="91561" autoAdjust="0"/>
  </p:normalViewPr>
  <p:slideViewPr>
    <p:cSldViewPr snapToGrid="0">
      <p:cViewPr varScale="1">
        <p:scale>
          <a:sx n="75" d="100"/>
          <a:sy n="75" d="100"/>
        </p:scale>
        <p:origin x="990" y="60"/>
      </p:cViewPr>
      <p:guideLst>
        <p:guide orient="horz" pos="2137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E1389-33AC-4ABE-8459-C75F192DCE01}" type="datetimeFigureOut">
              <a:rPr lang="en-GB" smtClean="0"/>
              <a:t>21/09/2016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5F332-956D-48F4-887F-185465E6905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85751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E1389-33AC-4ABE-8459-C75F192DCE01}" type="datetimeFigureOut">
              <a:rPr lang="en-GB" smtClean="0"/>
              <a:t>21/09/2016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5F332-956D-48F4-887F-185465E6905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78537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E1389-33AC-4ABE-8459-C75F192DCE01}" type="datetimeFigureOut">
              <a:rPr lang="en-GB" smtClean="0"/>
              <a:t>21/09/2016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5F332-956D-48F4-887F-185465E6905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55400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E1389-33AC-4ABE-8459-C75F192DCE01}" type="datetimeFigureOut">
              <a:rPr lang="en-GB" smtClean="0"/>
              <a:t>21/09/2016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5F332-956D-48F4-887F-185465E6905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969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E1389-33AC-4ABE-8459-C75F192DCE01}" type="datetimeFigureOut">
              <a:rPr lang="en-GB" smtClean="0"/>
              <a:t>21/09/2016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5F332-956D-48F4-887F-185465E6905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48193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E1389-33AC-4ABE-8459-C75F192DCE01}" type="datetimeFigureOut">
              <a:rPr lang="en-GB" smtClean="0"/>
              <a:t>21/09/2016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5F332-956D-48F4-887F-185465E6905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6575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E1389-33AC-4ABE-8459-C75F192DCE01}" type="datetimeFigureOut">
              <a:rPr lang="en-GB" smtClean="0"/>
              <a:t>21/09/2016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5F332-956D-48F4-887F-185465E6905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55419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E1389-33AC-4ABE-8459-C75F192DCE01}" type="datetimeFigureOut">
              <a:rPr lang="en-GB" smtClean="0"/>
              <a:t>21/09/2016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5F332-956D-48F4-887F-185465E6905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36410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E1389-33AC-4ABE-8459-C75F192DCE01}" type="datetimeFigureOut">
              <a:rPr lang="en-GB" smtClean="0"/>
              <a:t>21/09/2016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5F332-956D-48F4-887F-185465E6905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21283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E1389-33AC-4ABE-8459-C75F192DCE01}" type="datetimeFigureOut">
              <a:rPr lang="en-GB" smtClean="0"/>
              <a:t>21/09/2016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5F332-956D-48F4-887F-185465E6905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15572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E1389-33AC-4ABE-8459-C75F192DCE01}" type="datetimeFigureOut">
              <a:rPr lang="en-GB" smtClean="0"/>
              <a:t>21/09/2016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5F332-956D-48F4-887F-185465E6905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81174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3E1389-33AC-4ABE-8459-C75F192DCE01}" type="datetimeFigureOut">
              <a:rPr lang="en-GB" smtClean="0"/>
              <a:t>21/09/2016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A5F332-956D-48F4-887F-185465E6905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9221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emf"/><Relationship Id="rId7" Type="http://schemas.openxmlformats.org/officeDocument/2006/relationships/image" Target="../media/image26.png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10" Type="http://schemas.openxmlformats.org/officeDocument/2006/relationships/image" Target="../media/image29.emf"/><Relationship Id="rId4" Type="http://schemas.openxmlformats.org/officeDocument/2006/relationships/image" Target="../media/image23.emf"/><Relationship Id="rId9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emf"/><Relationship Id="rId4" Type="http://schemas.openxmlformats.org/officeDocument/2006/relationships/image" Target="../media/image10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emf"/><Relationship Id="rId4" Type="http://schemas.openxmlformats.org/officeDocument/2006/relationships/image" Target="../media/image13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699023"/>
            <a:ext cx="6858000" cy="932164"/>
          </a:xfrm>
        </p:spPr>
        <p:txBody>
          <a:bodyPr>
            <a:normAutofit fontScale="90000"/>
          </a:bodyPr>
          <a:lstStyle/>
          <a:p>
            <a:r>
              <a:rPr lang="en-GB" sz="3200" dirty="0"/>
              <a:t>Cost-sensitive Boosting algorithms:</a:t>
            </a:r>
            <a:br>
              <a:rPr lang="en-GB" sz="3200" dirty="0"/>
            </a:br>
            <a:r>
              <a:rPr lang="en-GB" sz="3200" dirty="0"/>
              <a:t>Do we really need them?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1353" y="2672417"/>
            <a:ext cx="8843375" cy="822960"/>
          </a:xfrm>
        </p:spPr>
        <p:txBody>
          <a:bodyPr>
            <a:noAutofit/>
          </a:bodyPr>
          <a:lstStyle/>
          <a:p>
            <a:br>
              <a:rPr lang="en-GB" sz="1800" b="1" baseline="30000" dirty="0"/>
            </a:br>
            <a:br>
              <a:rPr lang="en-GB" sz="1800" b="1" baseline="30000" dirty="0"/>
            </a:br>
            <a:r>
              <a:rPr lang="en-GB" sz="1800" b="1" dirty="0"/>
              <a:t>Machine Learning Journal, Vol. 104, Issue 2, Sept 2016</a:t>
            </a:r>
          </a:p>
          <a:p>
            <a:endParaRPr lang="en-GB" sz="900" baseline="30000" dirty="0"/>
          </a:p>
          <a:p>
            <a:r>
              <a:rPr lang="en-GB" sz="1800" u="sng" dirty="0"/>
              <a:t>Nikolaos Nikolaou</a:t>
            </a:r>
            <a:r>
              <a:rPr lang="en-GB" sz="1800" dirty="0"/>
              <a:t>, Narayanan </a:t>
            </a:r>
            <a:r>
              <a:rPr lang="en-GB" sz="1800" dirty="0" err="1"/>
              <a:t>Edakunni</a:t>
            </a:r>
            <a:r>
              <a:rPr lang="en-GB" sz="1800" dirty="0"/>
              <a:t>, </a:t>
            </a:r>
            <a:r>
              <a:rPr lang="en-GB" sz="1800" dirty="0" err="1"/>
              <a:t>Meelis</a:t>
            </a:r>
            <a:r>
              <a:rPr lang="en-GB" sz="1800" dirty="0"/>
              <a:t> Kull, Peter </a:t>
            </a:r>
            <a:r>
              <a:rPr lang="en-GB" sz="1800" dirty="0" err="1"/>
              <a:t>Flach</a:t>
            </a:r>
            <a:r>
              <a:rPr lang="en-GB" sz="1800" dirty="0"/>
              <a:t> and Gavin Brown</a:t>
            </a:r>
            <a:br>
              <a:rPr lang="en-GB" sz="1800" b="1" baseline="30000" dirty="0"/>
            </a:br>
            <a:endParaRPr lang="en-GB" sz="1600" b="1" baseline="30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42429" y="4969389"/>
            <a:ext cx="1592912" cy="461403"/>
          </a:xfrm>
          <a:prstGeom prst="rect">
            <a:avLst/>
          </a:prstGeom>
        </p:spPr>
      </p:pic>
      <p:pic>
        <p:nvPicPr>
          <p:cNvPr id="5" name="Picture 2" descr="Αποτέλεσμα εικόνας για university of manchester logo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16315" y="4969389"/>
            <a:ext cx="1455152" cy="614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61338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dirty="0">
                <a:solidFill>
                  <a:srgbClr val="7030A0"/>
                </a:solidFill>
              </a:rPr>
              <a:t>Margin Theory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95476" y="1776567"/>
            <a:ext cx="5368324" cy="347527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63642" y="5617979"/>
            <a:ext cx="6813434" cy="1200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Large margins</a:t>
            </a:r>
            <a:r>
              <a:rPr lang="en-US" sz="2400" dirty="0"/>
              <a:t> encourage small </a:t>
            </a:r>
            <a:r>
              <a:rPr lang="en-US" sz="2400" b="1" dirty="0"/>
              <a:t>generalization error</a:t>
            </a:r>
            <a:r>
              <a:rPr lang="en-US" sz="2400" dirty="0"/>
              <a:t>.</a:t>
            </a:r>
          </a:p>
          <a:p>
            <a:r>
              <a:rPr lang="en-US" sz="2400" dirty="0" err="1"/>
              <a:t>Adaboost</a:t>
            </a:r>
            <a:r>
              <a:rPr lang="en-US" sz="2400" dirty="0"/>
              <a:t> promotes</a:t>
            </a:r>
            <a:r>
              <a:rPr lang="en-US" sz="2400" b="1" dirty="0"/>
              <a:t> large margins</a:t>
            </a:r>
            <a:r>
              <a:rPr lang="en-US" sz="2400" dirty="0"/>
              <a:t>.</a:t>
            </a:r>
          </a:p>
          <a:p>
            <a:endParaRPr lang="en-US" sz="2400" b="1" dirty="0"/>
          </a:p>
        </p:txBody>
      </p:sp>
      <p:sp>
        <p:nvSpPr>
          <p:cNvPr id="3" name="AutoShape 2" descr="P_{D}\left({\frac  {y\sum _{j}^{t}\alpha _{j}h_{j}(x)}{\sum |\alpha _{j}|}}\leq 0\right)\leq P_{S}\left({\frac  {y\sum _{j}^{t}\alpha _{j}h_{j}(x)}{\sum |\alpha _{j}|}}\leq \theta \right)+O\left({\frac  {1}{{\sqrt  {m}}}}{\sqrt  {d\log ^{2}(m/d)/\theta ^{2}+\log(1/\delta )}}\right)"/>
          <p:cNvSpPr>
            <a:spLocks noChangeAspect="1" noChangeArrowheads="1"/>
          </p:cNvSpPr>
          <p:nvPr/>
        </p:nvSpPr>
        <p:spPr bwMode="auto">
          <a:xfrm>
            <a:off x="2931358" y="6065743"/>
            <a:ext cx="6697064" cy="948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846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23306" y="1818737"/>
            <a:ext cx="5274876" cy="34216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dirty="0">
                <a:solidFill>
                  <a:srgbClr val="7030A0"/>
                </a:solidFill>
              </a:rPr>
              <a:t>Margin Theory – with costs…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63642" y="5617979"/>
            <a:ext cx="533135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Different surrogate losses for each class.</a:t>
            </a:r>
            <a:endParaRPr lang="en-US" sz="2400" dirty="0"/>
          </a:p>
          <a:p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8087347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1033" y="2092069"/>
            <a:ext cx="3933498" cy="255154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953212" cy="1325563"/>
          </a:xfrm>
        </p:spPr>
        <p:txBody>
          <a:bodyPr>
            <a:normAutofit/>
          </a:bodyPr>
          <a:lstStyle/>
          <a:p>
            <a:r>
              <a:rPr lang="en-GB" sz="3200" dirty="0">
                <a:solidFill>
                  <a:srgbClr val="7030A0"/>
                </a:solidFill>
              </a:rPr>
              <a:t>So for a cost sensitive boosting algorithm…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35274" y="1428436"/>
            <a:ext cx="394636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We expect this to be the case.</a:t>
            </a:r>
          </a:p>
          <a:p>
            <a:endParaRPr lang="en-US" sz="24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68182" y="1977650"/>
            <a:ext cx="4187278" cy="276048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697944" y="1416997"/>
            <a:ext cx="39033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But some algorithms do this…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619895" y="5111304"/>
            <a:ext cx="5129740" cy="15696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rgbClr val="7030A0"/>
                </a:solidFill>
              </a:rPr>
              <a:t>Property: </a:t>
            </a:r>
            <a:r>
              <a:rPr lang="en-GB" sz="2400" dirty="0">
                <a:solidFill>
                  <a:srgbClr val="7030A0"/>
                </a:solidFill>
              </a:rPr>
              <a:t>Asymmetry preservation</a:t>
            </a:r>
            <a:endParaRPr lang="en-GB" sz="2400" dirty="0"/>
          </a:p>
          <a:p>
            <a:endParaRPr lang="en-GB" dirty="0"/>
          </a:p>
          <a:p>
            <a:pPr algn="ctr"/>
            <a:r>
              <a:rPr lang="en-GB" dirty="0"/>
              <a:t>Does the loss function preserve the </a:t>
            </a:r>
            <a:r>
              <a:rPr lang="en-GB" b="1" dirty="0"/>
              <a:t>relative</a:t>
            </a:r>
            <a:r>
              <a:rPr lang="en-GB" dirty="0"/>
              <a:t> importance of each class, for all margin values?</a:t>
            </a:r>
          </a:p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41127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dirty="0">
                <a:solidFill>
                  <a:srgbClr val="7030A0"/>
                </a:solidFill>
              </a:rPr>
              <a:t>Probabilistic Models</a:t>
            </a:r>
          </a:p>
        </p:txBody>
      </p:sp>
      <p:sp>
        <p:nvSpPr>
          <p:cNvPr id="3" name="Rectangle 2"/>
          <p:cNvSpPr/>
          <p:nvPr/>
        </p:nvSpPr>
        <p:spPr>
          <a:xfrm>
            <a:off x="1055806" y="1307834"/>
            <a:ext cx="8646432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GB" dirty="0"/>
          </a:p>
          <a:p>
            <a:r>
              <a:rPr lang="en-GB" dirty="0"/>
              <a:t>‘</a:t>
            </a:r>
            <a:r>
              <a:rPr lang="en-GB" sz="2000" dirty="0" err="1"/>
              <a:t>AdaBoost</a:t>
            </a:r>
            <a:r>
              <a:rPr lang="en-GB" sz="2000" dirty="0"/>
              <a:t> does not produce good probability estimates.’</a:t>
            </a:r>
            <a:endParaRPr lang="en-GB" sz="2400" dirty="0">
              <a:solidFill>
                <a:srgbClr val="0070C0"/>
              </a:solidFill>
            </a:endParaRPr>
          </a:p>
          <a:p>
            <a:pPr marL="1028700" lvl="3" indent="0">
              <a:buNone/>
            </a:pPr>
            <a:r>
              <a:rPr lang="en-GB" sz="2000" dirty="0">
                <a:solidFill>
                  <a:srgbClr val="0070C0"/>
                </a:solidFill>
              </a:rPr>
              <a:t>                                                                </a:t>
            </a:r>
            <a:r>
              <a:rPr lang="en-GB" sz="2000" dirty="0" err="1">
                <a:solidFill>
                  <a:srgbClr val="0070C0"/>
                </a:solidFill>
              </a:rPr>
              <a:t>Niculescu-Mizil</a:t>
            </a:r>
            <a:r>
              <a:rPr lang="en-GB" sz="2000" dirty="0">
                <a:solidFill>
                  <a:srgbClr val="0070C0"/>
                </a:solidFill>
              </a:rPr>
              <a:t> &amp; </a:t>
            </a:r>
            <a:r>
              <a:rPr lang="en-GB" sz="2000" dirty="0" err="1">
                <a:solidFill>
                  <a:srgbClr val="0070C0"/>
                </a:solidFill>
              </a:rPr>
              <a:t>Caruana</a:t>
            </a:r>
            <a:r>
              <a:rPr lang="en-GB" sz="2000" dirty="0">
                <a:solidFill>
                  <a:srgbClr val="0070C0"/>
                </a:solidFill>
              </a:rPr>
              <a:t>, 2005</a:t>
            </a:r>
          </a:p>
          <a:p>
            <a:pPr marL="1028700" lvl="3" indent="0">
              <a:buNone/>
            </a:pPr>
            <a:endParaRPr lang="en-GB" sz="2400" dirty="0">
              <a:solidFill>
                <a:srgbClr val="0070C0"/>
              </a:solidFill>
            </a:endParaRPr>
          </a:p>
          <a:p>
            <a:pPr indent="-342900"/>
            <a:r>
              <a:rPr lang="en-GB" sz="2000" dirty="0"/>
              <a:t>‘</a:t>
            </a:r>
            <a:r>
              <a:rPr lang="en-GB" sz="2000" dirty="0" err="1"/>
              <a:t>AdaBoost</a:t>
            </a:r>
            <a:r>
              <a:rPr lang="en-GB" sz="2000" dirty="0"/>
              <a:t> is successful at [..] classification [..] but not class probabilities.’</a:t>
            </a:r>
          </a:p>
          <a:p>
            <a:pPr marL="1028700" lvl="3" indent="0">
              <a:buNone/>
            </a:pPr>
            <a:r>
              <a:rPr lang="en-GB" sz="2000" dirty="0">
                <a:solidFill>
                  <a:srgbClr val="0070C0"/>
                </a:solidFill>
              </a:rPr>
              <a:t>                                                                </a:t>
            </a:r>
            <a:r>
              <a:rPr lang="en-GB" sz="2000" dirty="0" err="1">
                <a:solidFill>
                  <a:srgbClr val="0070C0"/>
                </a:solidFill>
              </a:rPr>
              <a:t>Mease</a:t>
            </a:r>
            <a:r>
              <a:rPr lang="en-GB" sz="2000" dirty="0">
                <a:solidFill>
                  <a:srgbClr val="0070C0"/>
                </a:solidFill>
              </a:rPr>
              <a:t> et al., 2007</a:t>
            </a:r>
          </a:p>
          <a:p>
            <a:pPr marL="1028700" lvl="3" indent="0">
              <a:buNone/>
            </a:pPr>
            <a:endParaRPr lang="en-GB" sz="2400" dirty="0">
              <a:solidFill>
                <a:srgbClr val="0070C0"/>
              </a:solidFill>
            </a:endParaRPr>
          </a:p>
          <a:p>
            <a:pPr indent="-342900"/>
            <a:r>
              <a:rPr lang="en-GB" sz="2000" dirty="0"/>
              <a:t>‘This increasing tendency of [the margin] impacts the probability estimates by causing them to quickly diverge to 0 and 1.’</a:t>
            </a:r>
            <a:br>
              <a:rPr lang="en-GB" sz="2400" dirty="0">
                <a:solidFill>
                  <a:srgbClr val="0070C0"/>
                </a:solidFill>
              </a:rPr>
            </a:br>
            <a:r>
              <a:rPr lang="en-GB" sz="2400">
                <a:solidFill>
                  <a:srgbClr val="0070C0"/>
                </a:solidFill>
              </a:rPr>
              <a:t>                                                                     </a:t>
            </a:r>
            <a:r>
              <a:rPr lang="en-GB" sz="2000" dirty="0" err="1">
                <a:solidFill>
                  <a:srgbClr val="0070C0"/>
                </a:solidFill>
              </a:rPr>
              <a:t>Mease</a:t>
            </a:r>
            <a:r>
              <a:rPr lang="en-GB" sz="2000" dirty="0">
                <a:solidFill>
                  <a:srgbClr val="0070C0"/>
                </a:solidFill>
              </a:rPr>
              <a:t> &amp; </a:t>
            </a:r>
            <a:r>
              <a:rPr lang="en-GB" sz="2000" dirty="0" err="1">
                <a:solidFill>
                  <a:srgbClr val="0070C0"/>
                </a:solidFill>
              </a:rPr>
              <a:t>Wyner</a:t>
            </a:r>
            <a:r>
              <a:rPr lang="en-GB" sz="2000" dirty="0">
                <a:solidFill>
                  <a:srgbClr val="0070C0"/>
                </a:solidFill>
              </a:rPr>
              <a:t>, 2008</a:t>
            </a:r>
            <a:endParaRPr lang="en-GB" sz="24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3817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dirty="0">
                <a:solidFill>
                  <a:srgbClr val="7030A0"/>
                </a:solidFill>
              </a:rPr>
              <a:t>Probabilistic Models</a:t>
            </a: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66057" y="1871901"/>
            <a:ext cx="2585766" cy="26244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66700" y="2968582"/>
            <a:ext cx="11993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err="1"/>
              <a:t>Adaboost</a:t>
            </a:r>
            <a:r>
              <a:rPr lang="en-GB" dirty="0"/>
              <a:t> output</a:t>
            </a:r>
          </a:p>
          <a:p>
            <a:pPr algn="ctr"/>
            <a:r>
              <a:rPr lang="en-GB" dirty="0"/>
              <a:t>(score)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794035" y="4465464"/>
            <a:ext cx="21035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Empirically Observed Probability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160389" y="2208290"/>
            <a:ext cx="387227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/>
              <a:t>Adaboost</a:t>
            </a:r>
            <a:r>
              <a:rPr lang="en-US" sz="2000" dirty="0"/>
              <a:t> tends to produce over-</a:t>
            </a:r>
          </a:p>
          <a:p>
            <a:r>
              <a:rPr lang="en-US" sz="2000" dirty="0"/>
              <a:t>or under-estimates of probabilities.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572989" y="4780733"/>
            <a:ext cx="5129740" cy="15696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rgbClr val="7030A0"/>
                </a:solidFill>
              </a:rPr>
              <a:t>Property: </a:t>
            </a:r>
            <a:r>
              <a:rPr lang="en-GB" sz="2400" dirty="0">
                <a:solidFill>
                  <a:srgbClr val="7030A0"/>
                </a:solidFill>
              </a:rPr>
              <a:t>Calibrated estimates</a:t>
            </a:r>
            <a:endParaRPr lang="en-GB" sz="2400" dirty="0"/>
          </a:p>
          <a:p>
            <a:endParaRPr lang="en-GB" dirty="0"/>
          </a:p>
          <a:p>
            <a:pPr algn="ctr"/>
            <a:r>
              <a:rPr lang="en-GB" dirty="0"/>
              <a:t>Does the algorithm generate “calibrated”</a:t>
            </a:r>
          </a:p>
          <a:p>
            <a:pPr algn="ctr"/>
            <a:r>
              <a:rPr lang="en-GB" dirty="0"/>
              <a:t>probability estimates?</a:t>
            </a:r>
          </a:p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32407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8078" y="1918253"/>
            <a:ext cx="8038272" cy="379923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200" dirty="0">
                <a:solidFill>
                  <a:srgbClr val="7030A0"/>
                </a:solidFill>
              </a:rPr>
              <a:t>The results are in…</a:t>
            </a:r>
          </a:p>
        </p:txBody>
      </p:sp>
      <p:sp>
        <p:nvSpPr>
          <p:cNvPr id="6" name="Rectangle 5"/>
          <p:cNvSpPr/>
          <p:nvPr/>
        </p:nvSpPr>
        <p:spPr>
          <a:xfrm>
            <a:off x="7716475" y="3163567"/>
            <a:ext cx="126227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500" b="1" dirty="0">
                <a:solidFill>
                  <a:srgbClr val="FF0000"/>
                </a:solidFill>
              </a:rPr>
              <a:t>All </a:t>
            </a:r>
            <a:br>
              <a:rPr lang="en-GB" sz="1500" b="1" dirty="0">
                <a:solidFill>
                  <a:srgbClr val="FF0000"/>
                </a:solidFill>
              </a:rPr>
            </a:br>
            <a:r>
              <a:rPr lang="en-GB" sz="1500" b="1" dirty="0">
                <a:solidFill>
                  <a:srgbClr val="FF0000"/>
                </a:solidFill>
              </a:rPr>
              <a:t>algorithms</a:t>
            </a:r>
            <a:br>
              <a:rPr lang="en-GB" sz="1500" b="1" dirty="0">
                <a:solidFill>
                  <a:srgbClr val="FF0000"/>
                </a:solidFill>
              </a:rPr>
            </a:br>
            <a:r>
              <a:rPr lang="en-GB" sz="1500" dirty="0">
                <a:solidFill>
                  <a:srgbClr val="FF0000"/>
                </a:solidFill>
              </a:rPr>
              <a:t>produce</a:t>
            </a:r>
            <a:br>
              <a:rPr lang="en-GB" sz="1500" dirty="0">
                <a:solidFill>
                  <a:srgbClr val="FF0000"/>
                </a:solidFill>
              </a:rPr>
            </a:br>
            <a:r>
              <a:rPr lang="en-GB" sz="1500" b="1" dirty="0">
                <a:solidFill>
                  <a:srgbClr val="FF0000"/>
                </a:solidFill>
              </a:rPr>
              <a:t>uncalibrated</a:t>
            </a:r>
            <a:br>
              <a:rPr lang="en-GB" sz="1500" dirty="0">
                <a:solidFill>
                  <a:srgbClr val="FF0000"/>
                </a:solidFill>
              </a:rPr>
            </a:br>
            <a:r>
              <a:rPr lang="en-GB" sz="1500" dirty="0">
                <a:solidFill>
                  <a:srgbClr val="FF0000"/>
                </a:solidFill>
              </a:rPr>
              <a:t>probability</a:t>
            </a:r>
            <a:br>
              <a:rPr lang="en-GB" sz="1500" dirty="0">
                <a:solidFill>
                  <a:srgbClr val="FF0000"/>
                </a:solidFill>
              </a:rPr>
            </a:br>
            <a:r>
              <a:rPr lang="en-GB" sz="1500" dirty="0">
                <a:solidFill>
                  <a:srgbClr val="FF0000"/>
                </a:solidFill>
              </a:rPr>
              <a:t>estimates!</a:t>
            </a:r>
          </a:p>
        </p:txBody>
      </p:sp>
      <p:sp>
        <p:nvSpPr>
          <p:cNvPr id="5" name="Rectangle 4"/>
          <p:cNvSpPr/>
          <p:nvPr/>
        </p:nvSpPr>
        <p:spPr>
          <a:xfrm>
            <a:off x="858080" y="4942233"/>
            <a:ext cx="6664187" cy="77525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3" name="TextBox 2"/>
          <p:cNvSpPr txBox="1"/>
          <p:nvPr/>
        </p:nvSpPr>
        <p:spPr>
          <a:xfrm>
            <a:off x="1427194" y="6235845"/>
            <a:ext cx="84215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So could we just calibrate these last three?  We use “Platt scaling”.</a:t>
            </a:r>
          </a:p>
        </p:txBody>
      </p:sp>
    </p:spTree>
    <p:extLst>
      <p:ext uri="{BB962C8B-B14F-4D97-AF65-F5344CB8AC3E}">
        <p14:creationId xmlns:p14="http://schemas.microsoft.com/office/powerpoint/2010/main" val="1582691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5" grpId="0" animBg="1"/>
      <p:bldP spid="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2084" y="2903513"/>
            <a:ext cx="3005346" cy="3349581"/>
          </a:xfrm>
          <a:prstGeom prst="rect">
            <a:avLst/>
          </a:prstGeom>
          <a:effectLst>
            <a:glow rad="127000">
              <a:schemeClr val="bg1"/>
            </a:glow>
            <a:outerShdw blurRad="1168400" dist="50800" dir="5400000" algn="ctr" rotWithShape="0">
              <a:schemeClr val="bg2">
                <a:lumMod val="50000"/>
                <a:alpha val="0"/>
              </a:schemeClr>
            </a:out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7300" y="4312906"/>
            <a:ext cx="3768356" cy="14041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2869" y="239387"/>
            <a:ext cx="7589583" cy="994172"/>
          </a:xfrm>
        </p:spPr>
        <p:txBody>
          <a:bodyPr>
            <a:normAutofit/>
          </a:bodyPr>
          <a:lstStyle/>
          <a:p>
            <a:r>
              <a:rPr lang="en-GB" sz="3600" dirty="0">
                <a:solidFill>
                  <a:srgbClr val="7030A0"/>
                </a:solidFill>
              </a:rPr>
              <a:t>Experiments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76127" y="1922250"/>
            <a:ext cx="3171303" cy="14243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/>
          <p:cNvSpPr/>
          <p:nvPr/>
        </p:nvSpPr>
        <p:spPr>
          <a:xfrm>
            <a:off x="592748" y="1192502"/>
            <a:ext cx="581716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15 algorithms.</a:t>
            </a:r>
          </a:p>
          <a:p>
            <a:r>
              <a:rPr lang="en-GB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18 datasets.</a:t>
            </a:r>
          </a:p>
          <a:p>
            <a:r>
              <a:rPr lang="en-GB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21 degrees of cost imbalance.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8903" y="2630042"/>
            <a:ext cx="2039710" cy="18063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5997" y="4508744"/>
            <a:ext cx="2556947" cy="10398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81543" y="3890919"/>
            <a:ext cx="3380529" cy="13747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47780" y="2857936"/>
            <a:ext cx="3049416" cy="12401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90544" y="4275575"/>
            <a:ext cx="1910139" cy="16527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64428" y="1009890"/>
            <a:ext cx="1777950" cy="16331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095166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102859" y="5438820"/>
            <a:ext cx="12358879" cy="124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AdaMEC</a:t>
            </a:r>
            <a:r>
              <a:rPr lang="en-GB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en-GB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CGAda</a:t>
            </a:r>
            <a:r>
              <a:rPr lang="en-GB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&amp; </a:t>
            </a:r>
            <a:r>
              <a:rPr lang="en-GB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AsymAda</a:t>
            </a:r>
            <a:r>
              <a:rPr lang="en-GB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GB" b="1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outperform all others.</a:t>
            </a:r>
          </a:p>
          <a:p>
            <a:endParaRPr lang="en-GB" b="1" dirty="0">
              <a:solidFill>
                <a:srgbClr val="FF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GB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Their </a:t>
            </a:r>
            <a:r>
              <a:rPr lang="en-GB" b="1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calibrated</a:t>
            </a:r>
            <a:r>
              <a:rPr lang="en-GB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versions </a:t>
            </a:r>
            <a:r>
              <a:rPr lang="en-GB" b="1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outperform</a:t>
            </a:r>
            <a:r>
              <a:rPr lang="en-GB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the </a:t>
            </a:r>
            <a:r>
              <a:rPr lang="en-GB" b="1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uncalibrated</a:t>
            </a:r>
            <a:r>
              <a:rPr lang="en-GB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ones</a:t>
            </a:r>
            <a:endParaRPr lang="en-GB" sz="21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1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9765" y="1259710"/>
            <a:ext cx="7228733" cy="375734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884952" y="1662873"/>
            <a:ext cx="342580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Average Brier Score Rank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262869" y="239387"/>
            <a:ext cx="7589583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600" dirty="0">
                <a:solidFill>
                  <a:srgbClr val="7030A0"/>
                </a:solidFill>
              </a:rPr>
              <a:t>In summary…</a:t>
            </a:r>
          </a:p>
        </p:txBody>
      </p:sp>
    </p:spTree>
    <p:extLst>
      <p:ext uri="{BB962C8B-B14F-4D97-AF65-F5344CB8AC3E}">
        <p14:creationId xmlns:p14="http://schemas.microsoft.com/office/powerpoint/2010/main" val="11259522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>
          <a:xfrm>
            <a:off x="262869" y="239387"/>
            <a:ext cx="7589583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600" dirty="0">
                <a:solidFill>
                  <a:srgbClr val="7030A0"/>
                </a:solidFill>
              </a:rPr>
              <a:t>In summary…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15642" y="1162840"/>
            <a:ext cx="65579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“Calibrated-</a:t>
            </a:r>
            <a:r>
              <a:rPr lang="en-US" sz="2400" dirty="0" err="1"/>
              <a:t>AdaMEC</a:t>
            </a:r>
            <a:r>
              <a:rPr lang="en-US" sz="2400" dirty="0"/>
              <a:t>” was one of the top methods.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2018073" y="2022546"/>
            <a:ext cx="5499388" cy="2036097"/>
            <a:chOff x="2155378" y="3040880"/>
            <a:chExt cx="5499388" cy="2036097"/>
          </a:xfrm>
        </p:grpSpPr>
        <p:sp>
          <p:nvSpPr>
            <p:cNvPr id="3" name="TextBox 2"/>
            <p:cNvSpPr txBox="1"/>
            <p:nvPr/>
          </p:nvSpPr>
          <p:spPr>
            <a:xfrm>
              <a:off x="2155378" y="3040880"/>
              <a:ext cx="4548090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1. Take </a:t>
              </a:r>
              <a:r>
                <a:rPr lang="en-US" sz="2400" u="sng" dirty="0"/>
                <a:t>original</a:t>
              </a:r>
              <a:r>
                <a:rPr lang="en-US" sz="2400" dirty="0"/>
                <a:t> </a:t>
              </a:r>
              <a:r>
                <a:rPr lang="en-US" sz="2400" dirty="0" err="1"/>
                <a:t>Adaboost</a:t>
              </a:r>
              <a:r>
                <a:rPr lang="en-US" sz="2400" dirty="0"/>
                <a:t>.</a:t>
              </a:r>
            </a:p>
            <a:p>
              <a:endParaRPr lang="en-US" sz="2400" dirty="0"/>
            </a:p>
            <a:p>
              <a:r>
                <a:rPr lang="en-US" sz="2400" dirty="0"/>
                <a:t>2. Calibrate it (we use Platt scaling)</a:t>
              </a:r>
            </a:p>
            <a:p>
              <a:endParaRPr lang="en-US" sz="2400" dirty="0"/>
            </a:p>
            <a:p>
              <a:r>
                <a:rPr lang="en-US" sz="2400" dirty="0"/>
                <a:t>3. Shift the decision threshold….</a:t>
              </a:r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31266" y="4370813"/>
              <a:ext cx="1323500" cy="706164"/>
            </a:xfrm>
            <a:prstGeom prst="rect">
              <a:avLst/>
            </a:prstGeom>
          </p:spPr>
        </p:pic>
      </p:grpSp>
      <p:sp>
        <p:nvSpPr>
          <p:cNvPr id="11" name="Content Placeholder 2"/>
          <p:cNvSpPr txBox="1">
            <a:spLocks/>
          </p:cNvSpPr>
          <p:nvPr/>
        </p:nvSpPr>
        <p:spPr>
          <a:xfrm>
            <a:off x="481002" y="4695015"/>
            <a:ext cx="8821428" cy="686287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400" b="1" dirty="0">
                <a:solidFill>
                  <a:schemeClr val="accent1"/>
                </a:solidFill>
              </a:rPr>
              <a:t>Consistent</a:t>
            </a:r>
            <a:r>
              <a:rPr lang="en-GB" sz="2400" dirty="0"/>
              <a:t> with all theory perspectives.</a:t>
            </a:r>
          </a:p>
          <a:p>
            <a:pPr marL="0" indent="0">
              <a:buNone/>
            </a:pPr>
            <a:r>
              <a:rPr lang="en-GB" sz="2400" b="1" dirty="0">
                <a:solidFill>
                  <a:schemeClr val="accent1"/>
                </a:solidFill>
              </a:rPr>
              <a:t>No</a:t>
            </a:r>
            <a:r>
              <a:rPr lang="en-GB" sz="2400" dirty="0"/>
              <a:t> extra </a:t>
            </a:r>
            <a:r>
              <a:rPr lang="en-GB" sz="2400" b="1" dirty="0" err="1">
                <a:solidFill>
                  <a:schemeClr val="accent1"/>
                </a:solidFill>
              </a:rPr>
              <a:t>hyperparameters</a:t>
            </a:r>
            <a:r>
              <a:rPr lang="en-GB" sz="2400" dirty="0"/>
              <a:t> added.</a:t>
            </a:r>
          </a:p>
          <a:p>
            <a:pPr marL="0" indent="0">
              <a:buNone/>
            </a:pPr>
            <a:r>
              <a:rPr lang="en-GB" sz="2400" b="1" dirty="0">
                <a:solidFill>
                  <a:schemeClr val="accent1"/>
                </a:solidFill>
              </a:rPr>
              <a:t>No need to retrain</a:t>
            </a:r>
            <a:r>
              <a:rPr lang="en-GB" sz="2400" dirty="0"/>
              <a:t> if cost ratio changes.</a:t>
            </a:r>
          </a:p>
          <a:p>
            <a:pPr marL="0" indent="0">
              <a:buNone/>
            </a:pPr>
            <a:r>
              <a:rPr lang="en-GB" sz="2400" dirty="0"/>
              <a:t>Consistently </a:t>
            </a:r>
            <a:r>
              <a:rPr lang="en-GB" sz="2400" b="1" dirty="0">
                <a:solidFill>
                  <a:schemeClr val="accent1"/>
                </a:solidFill>
              </a:rPr>
              <a:t>top (or joint top) </a:t>
            </a:r>
            <a:r>
              <a:rPr lang="en-GB" sz="2400" dirty="0"/>
              <a:t>in empirical comparisons.</a:t>
            </a:r>
            <a:br>
              <a:rPr lang="en-GB" sz="700" dirty="0"/>
            </a:br>
            <a:br>
              <a:rPr lang="en-GB" sz="700" dirty="0"/>
            </a:br>
            <a:r>
              <a:rPr lang="en-GB" sz="700" dirty="0"/>
              <a:t>			</a:t>
            </a:r>
          </a:p>
          <a:p>
            <a:endParaRPr lang="en-GB" sz="700" dirty="0"/>
          </a:p>
          <a:p>
            <a:endParaRPr lang="en-GB" sz="700" dirty="0"/>
          </a:p>
        </p:txBody>
      </p:sp>
    </p:spTree>
    <p:extLst>
      <p:ext uri="{BB962C8B-B14F-4D97-AF65-F5344CB8AC3E}">
        <p14:creationId xmlns:p14="http://schemas.microsoft.com/office/powerpoint/2010/main" val="3632394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dirty="0">
                <a:solidFill>
                  <a:srgbClr val="7030A0"/>
                </a:solidFill>
              </a:rPr>
              <a:t>Conclusions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60904" y="1711583"/>
            <a:ext cx="8089465" cy="32635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We analyzed the cost-sensitive boosting literature</a:t>
            </a:r>
          </a:p>
          <a:p>
            <a:pPr marL="0" indent="0">
              <a:buNone/>
            </a:pPr>
            <a:r>
              <a:rPr lang="en-US" sz="2000" dirty="0"/>
              <a:t>… </a:t>
            </a:r>
            <a:r>
              <a:rPr lang="is-IS" sz="2000" b="1" dirty="0">
                <a:solidFill>
                  <a:srgbClr val="FF0000"/>
                </a:solidFill>
              </a:rPr>
              <a:t>15+</a:t>
            </a:r>
            <a:r>
              <a:rPr lang="is-IS" sz="2000" dirty="0">
                <a:solidFill>
                  <a:srgbClr val="FF0000"/>
                </a:solidFill>
              </a:rPr>
              <a:t> </a:t>
            </a:r>
            <a:r>
              <a:rPr lang="is-IS" sz="2000" dirty="0">
                <a:solidFill>
                  <a:srgbClr val="000000"/>
                </a:solidFill>
              </a:rPr>
              <a:t>variants over </a:t>
            </a:r>
            <a:r>
              <a:rPr lang="is-IS" sz="2000" b="1" dirty="0">
                <a:solidFill>
                  <a:srgbClr val="FF0000"/>
                </a:solidFill>
              </a:rPr>
              <a:t>20 </a:t>
            </a:r>
            <a:r>
              <a:rPr lang="is-IS" sz="2000" dirty="0"/>
              <a:t>years, </a:t>
            </a:r>
            <a:r>
              <a:rPr lang="en-US" sz="1800" dirty="0"/>
              <a:t>from </a:t>
            </a:r>
            <a:r>
              <a:rPr lang="en-US" sz="1800" b="1" dirty="0">
                <a:solidFill>
                  <a:srgbClr val="FF0000"/>
                </a:solidFill>
              </a:rPr>
              <a:t>4</a:t>
            </a:r>
            <a:r>
              <a:rPr lang="en-US" sz="1800" dirty="0">
                <a:solidFill>
                  <a:srgbClr val="FF0000"/>
                </a:solidFill>
              </a:rPr>
              <a:t> </a:t>
            </a:r>
            <a:r>
              <a:rPr lang="en-US" sz="1800" dirty="0"/>
              <a:t>different theoretical perspectives</a:t>
            </a:r>
            <a:br>
              <a:rPr lang="en-US" sz="2000" dirty="0"/>
            </a:br>
            <a:endParaRPr lang="en-US" sz="2000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918114" y="3809480"/>
            <a:ext cx="7886701" cy="586003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GB" sz="2100" dirty="0"/>
          </a:p>
        </p:txBody>
      </p:sp>
      <p:sp>
        <p:nvSpPr>
          <p:cNvPr id="7" name="TextBox 6"/>
          <p:cNvSpPr txBox="1"/>
          <p:nvPr/>
        </p:nvSpPr>
        <p:spPr>
          <a:xfrm>
            <a:off x="846714" y="3272389"/>
            <a:ext cx="8238315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“Cost sensitive” modifications to the </a:t>
            </a:r>
            <a:r>
              <a:rPr lang="en-GB" sz="2000" b="1" u="sng" dirty="0"/>
              <a:t>original</a:t>
            </a:r>
            <a:r>
              <a:rPr lang="en-GB" sz="2000" dirty="0"/>
              <a:t> </a:t>
            </a:r>
            <a:r>
              <a:rPr lang="en-GB" sz="2000" dirty="0" err="1"/>
              <a:t>Adaboost</a:t>
            </a:r>
            <a:r>
              <a:rPr lang="en-GB" sz="2000" dirty="0"/>
              <a:t> are not needed...</a:t>
            </a:r>
          </a:p>
          <a:p>
            <a:endParaRPr lang="en-GB" sz="2000" dirty="0"/>
          </a:p>
          <a:p>
            <a:r>
              <a:rPr lang="en-GB" sz="2000" b="1" u="sng" dirty="0"/>
              <a:t>… if</a:t>
            </a:r>
            <a:r>
              <a:rPr lang="en-GB" sz="2000" dirty="0"/>
              <a:t> the scores are properly calibrated,</a:t>
            </a:r>
          </a:p>
          <a:p>
            <a:r>
              <a:rPr lang="en-GB" sz="2000" b="1" u="sng" dirty="0"/>
              <a:t>and</a:t>
            </a:r>
            <a:r>
              <a:rPr lang="en-GB" sz="2000" dirty="0"/>
              <a:t> the decision rule is shifted according to the cost matrix.</a:t>
            </a:r>
            <a:endParaRPr lang="en-GB" sz="2400" dirty="0"/>
          </a:p>
          <a:p>
            <a:pPr algn="ctr"/>
            <a:endParaRPr lang="en-US" sz="2000" dirty="0"/>
          </a:p>
        </p:txBody>
      </p:sp>
      <p:sp>
        <p:nvSpPr>
          <p:cNvPr id="4" name="Rectangle 3"/>
          <p:cNvSpPr/>
          <p:nvPr/>
        </p:nvSpPr>
        <p:spPr>
          <a:xfrm>
            <a:off x="1651000" y="4802460"/>
            <a:ext cx="61468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3600" dirty="0"/>
              <a:t>Thank you!</a:t>
            </a:r>
            <a:br>
              <a:rPr lang="en-GB" sz="3600" dirty="0"/>
            </a:br>
            <a:br>
              <a:rPr lang="en-GB" sz="3600" dirty="0"/>
            </a:br>
            <a:r>
              <a:rPr lang="en-GB" sz="3600" dirty="0" err="1"/>
              <a:t>Grazie</a:t>
            </a:r>
            <a:r>
              <a:rPr lang="en-GB" sz="3600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944629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342" y="1905719"/>
            <a:ext cx="8543925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Ensemble method - rich theoretical depth.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Train models sequentially.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Each model focuses on examples previously misclassified.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Combine by majority vote.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833438" y="5175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err="1">
                <a:solidFill>
                  <a:srgbClr val="7030A0"/>
                </a:solidFill>
              </a:rPr>
              <a:t>Adaboost</a:t>
            </a:r>
            <a:r>
              <a:rPr lang="en-GB" dirty="0">
                <a:solidFill>
                  <a:srgbClr val="7030A0"/>
                </a:solidFill>
              </a:rPr>
              <a:t> </a:t>
            </a:r>
            <a:r>
              <a:rPr lang="en-GB" sz="2000" dirty="0">
                <a:solidFill>
                  <a:srgbClr val="7030A0"/>
                </a:solidFill>
              </a:rPr>
              <a:t>(Freund &amp; </a:t>
            </a:r>
            <a:r>
              <a:rPr lang="en-GB" sz="2000" dirty="0" err="1">
                <a:solidFill>
                  <a:srgbClr val="7030A0"/>
                </a:solidFill>
              </a:rPr>
              <a:t>Schapire</a:t>
            </a:r>
            <a:r>
              <a:rPr lang="en-GB" sz="2000" dirty="0">
                <a:solidFill>
                  <a:srgbClr val="7030A0"/>
                </a:solidFill>
              </a:rPr>
              <a:t> 1997)</a:t>
            </a:r>
            <a:endParaRPr lang="en-GB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28722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3165" y="1567543"/>
            <a:ext cx="5331197" cy="489714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549420" y="589186"/>
            <a:ext cx="4096273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</a:rPr>
              <a:t>Area under the Brier (cost) curve</a:t>
            </a:r>
          </a:p>
          <a:p>
            <a:pPr algn="ctr"/>
            <a:endParaRPr lang="en-US" sz="2000" dirty="0">
              <a:solidFill>
                <a:srgbClr val="FF0000"/>
              </a:solidFill>
            </a:endParaRPr>
          </a:p>
          <a:p>
            <a:pPr algn="ctr"/>
            <a:r>
              <a:rPr lang="en-US" sz="2000" dirty="0">
                <a:solidFill>
                  <a:srgbClr val="FF0000"/>
                </a:solidFill>
              </a:rPr>
              <a:t>Look at the </a:t>
            </a:r>
            <a:r>
              <a:rPr lang="en-US" sz="2000" dirty="0" err="1">
                <a:solidFill>
                  <a:srgbClr val="FF0000"/>
                </a:solidFill>
              </a:rPr>
              <a:t>pareto</a:t>
            </a:r>
            <a:r>
              <a:rPr lang="en-US" sz="2000" dirty="0">
                <a:solidFill>
                  <a:srgbClr val="FF0000"/>
                </a:solidFill>
              </a:rPr>
              <a:t> front!</a:t>
            </a:r>
          </a:p>
          <a:p>
            <a:pPr algn="ctr"/>
            <a:endParaRPr lang="en-US" sz="15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47112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0500" y="2019300"/>
            <a:ext cx="9133985" cy="37083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330500" y="1478186"/>
            <a:ext cx="4096273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A closer look at the Brier Curves.</a:t>
            </a:r>
          </a:p>
          <a:p>
            <a:pPr algn="ctr"/>
            <a:endParaRPr lang="en-US" sz="15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52753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038" y="1673956"/>
            <a:ext cx="9085570" cy="279983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947" y="5000511"/>
            <a:ext cx="3978442" cy="612068"/>
          </a:xfrm>
          <a:prstGeom prst="rect">
            <a:avLst/>
          </a:prstGeom>
        </p:spPr>
      </p:pic>
      <p:grpSp>
        <p:nvGrpSpPr>
          <p:cNvPr id="20" name="Group 19"/>
          <p:cNvGrpSpPr/>
          <p:nvPr/>
        </p:nvGrpSpPr>
        <p:grpSpPr>
          <a:xfrm>
            <a:off x="3718683" y="2832425"/>
            <a:ext cx="5242303" cy="400110"/>
            <a:chOff x="3718683" y="2832425"/>
            <a:chExt cx="5242303" cy="400110"/>
          </a:xfrm>
        </p:grpSpPr>
        <p:sp>
          <p:nvSpPr>
            <p:cNvPr id="14" name="Rectangle 13"/>
            <p:cNvSpPr/>
            <p:nvPr/>
          </p:nvSpPr>
          <p:spPr>
            <a:xfrm>
              <a:off x="4516716" y="2832425"/>
              <a:ext cx="4444270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b="1" dirty="0">
                  <a:solidFill>
                    <a:srgbClr val="FF0000"/>
                  </a:solidFill>
                </a:rPr>
                <a:t>Majority voting confidence in classifier t</a:t>
              </a:r>
            </a:p>
          </p:txBody>
        </p:sp>
        <p:cxnSp>
          <p:nvCxnSpPr>
            <p:cNvPr id="16" name="Straight Connector 15"/>
            <p:cNvCxnSpPr>
              <a:endCxn id="14" idx="1"/>
            </p:cNvCxnSpPr>
            <p:nvPr/>
          </p:nvCxnSpPr>
          <p:spPr>
            <a:xfrm>
              <a:off x="3718683" y="3020667"/>
              <a:ext cx="798033" cy="11813"/>
            </a:xfrm>
            <a:prstGeom prst="line">
              <a:avLst/>
            </a:prstGeom>
            <a:ln w="38100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5690377" y="3592762"/>
            <a:ext cx="3243907" cy="400110"/>
            <a:chOff x="5690377" y="3592762"/>
            <a:chExt cx="3243907" cy="400110"/>
          </a:xfrm>
        </p:grpSpPr>
        <p:sp>
          <p:nvSpPr>
            <p:cNvPr id="13" name="TextBox 12"/>
            <p:cNvSpPr txBox="1"/>
            <p:nvPr/>
          </p:nvSpPr>
          <p:spPr>
            <a:xfrm>
              <a:off x="6659302" y="3592762"/>
              <a:ext cx="227498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rgbClr val="FF0000"/>
                  </a:solidFill>
                </a:rPr>
                <a:t>Distribution update</a:t>
              </a:r>
            </a:p>
          </p:txBody>
        </p:sp>
        <p:cxnSp>
          <p:nvCxnSpPr>
            <p:cNvPr id="18" name="Straight Connector 17"/>
            <p:cNvCxnSpPr/>
            <p:nvPr/>
          </p:nvCxnSpPr>
          <p:spPr>
            <a:xfrm>
              <a:off x="5690377" y="3802373"/>
              <a:ext cx="957484" cy="7786"/>
            </a:xfrm>
            <a:prstGeom prst="line">
              <a:avLst/>
            </a:prstGeom>
            <a:ln w="38100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4641356" y="5129634"/>
            <a:ext cx="4613948" cy="400110"/>
            <a:chOff x="5690377" y="3592762"/>
            <a:chExt cx="4613948" cy="400110"/>
          </a:xfrm>
        </p:grpSpPr>
        <p:sp>
          <p:nvSpPr>
            <p:cNvPr id="23" name="TextBox 22"/>
            <p:cNvSpPr txBox="1"/>
            <p:nvPr/>
          </p:nvSpPr>
          <p:spPr>
            <a:xfrm>
              <a:off x="6659302" y="3592762"/>
              <a:ext cx="364502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rgbClr val="FF0000"/>
                  </a:solidFill>
                </a:rPr>
                <a:t>Majority vote on test example x’</a:t>
              </a:r>
            </a:p>
          </p:txBody>
        </p:sp>
        <p:cxnSp>
          <p:nvCxnSpPr>
            <p:cNvPr id="24" name="Straight Connector 23"/>
            <p:cNvCxnSpPr/>
            <p:nvPr/>
          </p:nvCxnSpPr>
          <p:spPr>
            <a:xfrm>
              <a:off x="5690377" y="3802373"/>
              <a:ext cx="957484" cy="7786"/>
            </a:xfrm>
            <a:prstGeom prst="line">
              <a:avLst/>
            </a:prstGeom>
            <a:ln w="38100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487437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5458" y="1825625"/>
            <a:ext cx="854392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dirty="0"/>
              <a:t>How will it work on cost sensitive problems?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dirty="0"/>
              <a:t>i.e. with differing cost for a False Positive / False Negative …</a:t>
            </a:r>
          </a:p>
          <a:p>
            <a:pPr marL="0" indent="0">
              <a:buNone/>
            </a:pPr>
            <a:r>
              <a:rPr lang="en-GB" sz="2400" dirty="0"/>
              <a:t> …does it minimize the expected cost?</a:t>
            </a:r>
            <a:endParaRPr lang="en-GB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833438" y="5175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err="1">
                <a:solidFill>
                  <a:srgbClr val="7030A0"/>
                </a:solidFill>
              </a:rPr>
              <a:t>Adaboost</a:t>
            </a:r>
            <a:endParaRPr lang="en-GB" dirty="0">
              <a:solidFill>
                <a:srgbClr val="7030A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0062" r="10837"/>
          <a:stretch/>
        </p:blipFill>
        <p:spPr>
          <a:xfrm>
            <a:off x="6933914" y="1865033"/>
            <a:ext cx="1366277" cy="908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4927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7030A0"/>
                </a:solidFill>
              </a:rPr>
              <a:t>Cost sensitive </a:t>
            </a:r>
            <a:r>
              <a:rPr lang="en-GB" dirty="0" err="1">
                <a:solidFill>
                  <a:srgbClr val="7030A0"/>
                </a:solidFill>
              </a:rPr>
              <a:t>Adaboost</a:t>
            </a:r>
            <a:r>
              <a:rPr lang="en-GB" dirty="0">
                <a:solidFill>
                  <a:srgbClr val="7030A0"/>
                </a:solidFill>
              </a:rPr>
              <a:t>…</a:t>
            </a:r>
          </a:p>
        </p:txBody>
      </p:sp>
      <p:sp>
        <p:nvSpPr>
          <p:cNvPr id="21" name="Rectangle 20"/>
          <p:cNvSpPr/>
          <p:nvPr/>
        </p:nvSpPr>
        <p:spPr>
          <a:xfrm>
            <a:off x="6279980" y="1877800"/>
            <a:ext cx="305222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s-IS" sz="2400" b="1" dirty="0">
                <a:solidFill>
                  <a:srgbClr val="FF0000"/>
                </a:solidFill>
              </a:rPr>
              <a:t>15+</a:t>
            </a:r>
            <a:r>
              <a:rPr lang="is-IS" sz="2400" dirty="0">
                <a:solidFill>
                  <a:srgbClr val="FF0000"/>
                </a:solidFill>
              </a:rPr>
              <a:t> </a:t>
            </a:r>
            <a:r>
              <a:rPr lang="is-IS" sz="2400" dirty="0">
                <a:solidFill>
                  <a:srgbClr val="000000"/>
                </a:solidFill>
              </a:rPr>
              <a:t>boosting variants over </a:t>
            </a:r>
            <a:r>
              <a:rPr lang="is-IS" sz="2400" b="1" dirty="0">
                <a:solidFill>
                  <a:srgbClr val="FF0000"/>
                </a:solidFill>
              </a:rPr>
              <a:t>20</a:t>
            </a:r>
            <a:r>
              <a:rPr lang="is-IS" sz="2400" dirty="0">
                <a:solidFill>
                  <a:srgbClr val="000000"/>
                </a:solidFill>
              </a:rPr>
              <a:t> years</a:t>
            </a:r>
            <a:endParaRPr lang="en-GB" sz="2400" dirty="0"/>
          </a:p>
        </p:txBody>
      </p:sp>
      <p:sp>
        <p:nvSpPr>
          <p:cNvPr id="22" name="Rectangle 21"/>
          <p:cNvSpPr/>
          <p:nvPr/>
        </p:nvSpPr>
        <p:spPr>
          <a:xfrm>
            <a:off x="6291644" y="2873563"/>
            <a:ext cx="281214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s-IS" sz="2400" dirty="0">
                <a:solidFill>
                  <a:srgbClr val="000000"/>
                </a:solidFill>
              </a:rPr>
              <a:t>Some </a:t>
            </a:r>
            <a:r>
              <a:rPr lang="is-IS" sz="2400" b="1" dirty="0">
                <a:solidFill>
                  <a:srgbClr val="FF0000"/>
                </a:solidFill>
              </a:rPr>
              <a:t>re-invented</a:t>
            </a:r>
            <a:r>
              <a:rPr lang="is-IS" sz="2400" dirty="0">
                <a:solidFill>
                  <a:srgbClr val="000000"/>
                </a:solidFill>
              </a:rPr>
              <a:t> multiple times</a:t>
            </a:r>
            <a:endParaRPr lang="en-GB" sz="2400" dirty="0"/>
          </a:p>
        </p:txBody>
      </p:sp>
      <p:sp>
        <p:nvSpPr>
          <p:cNvPr id="23" name="Rectangle 22"/>
          <p:cNvSpPr/>
          <p:nvPr/>
        </p:nvSpPr>
        <p:spPr>
          <a:xfrm>
            <a:off x="6279978" y="3832286"/>
            <a:ext cx="3077659" cy="1200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s-IS" sz="2400" dirty="0">
                <a:solidFill>
                  <a:srgbClr val="000000"/>
                </a:solidFill>
              </a:rPr>
              <a:t>Most proposed as </a:t>
            </a:r>
            <a:r>
              <a:rPr lang="is-IS" sz="2400" b="1" dirty="0">
                <a:solidFill>
                  <a:srgbClr val="FF0000"/>
                </a:solidFill>
              </a:rPr>
              <a:t>heuristic</a:t>
            </a:r>
            <a:r>
              <a:rPr lang="is-IS" sz="2400" dirty="0">
                <a:solidFill>
                  <a:srgbClr val="000000"/>
                </a:solidFill>
              </a:rPr>
              <a:t> modifications to original AdaBoost</a:t>
            </a:r>
            <a:endParaRPr lang="en-GB" sz="2400" dirty="0"/>
          </a:p>
        </p:txBody>
      </p:sp>
      <p:sp>
        <p:nvSpPr>
          <p:cNvPr id="24" name="Rectangle 23"/>
          <p:cNvSpPr/>
          <p:nvPr/>
        </p:nvSpPr>
        <p:spPr>
          <a:xfrm>
            <a:off x="6260708" y="5237722"/>
            <a:ext cx="328120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s-IS" sz="2400" dirty="0">
                <a:solidFill>
                  <a:srgbClr val="000000"/>
                </a:solidFill>
              </a:rPr>
              <a:t>Many treat FP/FN costs as </a:t>
            </a:r>
            <a:r>
              <a:rPr lang="is-IS" sz="2400" b="1" dirty="0">
                <a:solidFill>
                  <a:srgbClr val="FF0000"/>
                </a:solidFill>
              </a:rPr>
              <a:t>hyperparameters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81042" y="1631123"/>
            <a:ext cx="4845842" cy="4415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446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200" dirty="0">
                <a:solidFill>
                  <a:srgbClr val="7030A0"/>
                </a:solidFill>
              </a:rPr>
              <a:t>A step back… Why is </a:t>
            </a:r>
            <a:r>
              <a:rPr lang="en-GB" sz="3200" dirty="0" err="1">
                <a:solidFill>
                  <a:srgbClr val="7030A0"/>
                </a:solidFill>
              </a:rPr>
              <a:t>Adaboost</a:t>
            </a:r>
            <a:r>
              <a:rPr lang="en-GB" sz="3200" dirty="0">
                <a:solidFill>
                  <a:srgbClr val="7030A0"/>
                </a:solidFill>
              </a:rPr>
              <a:t> interesting?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0713" y="2025149"/>
            <a:ext cx="8967863" cy="361927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i="1" dirty="0">
                <a:solidFill>
                  <a:srgbClr val="FF0000"/>
                </a:solidFill>
              </a:rPr>
              <a:t>Functional Gradient Descent </a:t>
            </a:r>
            <a:r>
              <a:rPr lang="en-GB" sz="2000" dirty="0">
                <a:solidFill>
                  <a:srgbClr val="0070C0"/>
                </a:solidFill>
              </a:rPr>
              <a:t>(Mason et al., 2000)</a:t>
            </a:r>
          </a:p>
          <a:p>
            <a:pPr marL="0" indent="0">
              <a:buNone/>
            </a:pPr>
            <a:endParaRPr lang="en-GB" sz="2000" i="1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is-IS" sz="2000" i="1" dirty="0">
                <a:solidFill>
                  <a:srgbClr val="FF0000"/>
                </a:solidFill>
              </a:rPr>
              <a:t>Decision Theory </a:t>
            </a:r>
            <a:r>
              <a:rPr lang="en-GB" sz="2000" dirty="0">
                <a:solidFill>
                  <a:srgbClr val="0070C0"/>
                </a:solidFill>
              </a:rPr>
              <a:t>(Freund &amp; </a:t>
            </a:r>
            <a:r>
              <a:rPr lang="en-GB" sz="2000" dirty="0" err="1">
                <a:solidFill>
                  <a:srgbClr val="0070C0"/>
                </a:solidFill>
              </a:rPr>
              <a:t>Schapire</a:t>
            </a:r>
            <a:r>
              <a:rPr lang="en-GB" sz="2000" dirty="0">
                <a:solidFill>
                  <a:srgbClr val="0070C0"/>
                </a:solidFill>
              </a:rPr>
              <a:t>, 1997)</a:t>
            </a:r>
          </a:p>
          <a:p>
            <a:pPr marL="0" indent="0">
              <a:buNone/>
            </a:pPr>
            <a:endParaRPr lang="en-GB" sz="2000" i="1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is-IS" sz="2000" i="1" dirty="0">
                <a:solidFill>
                  <a:srgbClr val="FF0000"/>
                </a:solidFill>
              </a:rPr>
              <a:t>Margin Theory </a:t>
            </a:r>
            <a:r>
              <a:rPr lang="en-GB" sz="2000" dirty="0">
                <a:solidFill>
                  <a:srgbClr val="0070C0"/>
                </a:solidFill>
              </a:rPr>
              <a:t>(</a:t>
            </a:r>
            <a:r>
              <a:rPr lang="en-GB" sz="2000" dirty="0" err="1">
                <a:solidFill>
                  <a:srgbClr val="0070C0"/>
                </a:solidFill>
              </a:rPr>
              <a:t>Schapire</a:t>
            </a:r>
            <a:r>
              <a:rPr lang="en-GB" sz="2000" dirty="0">
                <a:solidFill>
                  <a:srgbClr val="0070C0"/>
                </a:solidFill>
              </a:rPr>
              <a:t> et al., 1998)</a:t>
            </a:r>
          </a:p>
          <a:p>
            <a:pPr marL="0" indent="0">
              <a:buNone/>
            </a:pPr>
            <a:endParaRPr lang="en-GB" sz="2000" i="1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is-IS" sz="2000" i="1" dirty="0">
                <a:solidFill>
                  <a:srgbClr val="FF0000"/>
                </a:solidFill>
              </a:rPr>
              <a:t>Probabilistic Modelling </a:t>
            </a:r>
            <a:r>
              <a:rPr lang="en-GB" sz="2000" dirty="0">
                <a:solidFill>
                  <a:srgbClr val="0070C0"/>
                </a:solidFill>
              </a:rPr>
              <a:t>(Lebanon &amp; Lafferty 2001; </a:t>
            </a:r>
            <a:r>
              <a:rPr lang="en-GB" sz="2000" dirty="0" err="1">
                <a:solidFill>
                  <a:srgbClr val="0070C0"/>
                </a:solidFill>
              </a:rPr>
              <a:t>Edakunni</a:t>
            </a:r>
            <a:r>
              <a:rPr lang="en-GB" sz="2000" dirty="0">
                <a:solidFill>
                  <a:srgbClr val="0070C0"/>
                </a:solidFill>
              </a:rPr>
              <a:t> et al 2011)</a:t>
            </a:r>
            <a:br>
              <a:rPr lang="is-IS" sz="2000" b="1" i="1" dirty="0">
                <a:solidFill>
                  <a:srgbClr val="FF0000"/>
                </a:solidFill>
              </a:rPr>
            </a:br>
            <a:endParaRPr lang="en-GB" sz="3200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009651" y="5170104"/>
            <a:ext cx="7632383" cy="676342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21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136" t="38087" r="44176" b="14241"/>
          <a:stretch/>
        </p:blipFill>
        <p:spPr>
          <a:xfrm>
            <a:off x="5488309" y="5354819"/>
            <a:ext cx="4323841" cy="1252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2411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200" dirty="0">
                <a:solidFill>
                  <a:srgbClr val="7030A0"/>
                </a:solidFill>
              </a:rPr>
              <a:t>So for a cost sensitive boosting algorithm…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0713" y="2025149"/>
            <a:ext cx="8967863" cy="361927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i="1" dirty="0">
                <a:solidFill>
                  <a:srgbClr val="FF0000"/>
                </a:solidFill>
              </a:rPr>
              <a:t>Functional Gradient Descent</a:t>
            </a:r>
          </a:p>
          <a:p>
            <a:pPr marL="0" indent="0">
              <a:buNone/>
            </a:pPr>
            <a:endParaRPr lang="en-GB" sz="2000" i="1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is-IS" sz="2000" i="1" dirty="0">
                <a:solidFill>
                  <a:srgbClr val="FF0000"/>
                </a:solidFill>
              </a:rPr>
              <a:t>Decision Theory</a:t>
            </a:r>
            <a:endParaRPr lang="en-GB" sz="2000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GB" sz="2000" i="1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is-IS" sz="2000" i="1" dirty="0">
                <a:solidFill>
                  <a:srgbClr val="FF0000"/>
                </a:solidFill>
              </a:rPr>
              <a:t>Margin Theory</a:t>
            </a:r>
          </a:p>
          <a:p>
            <a:pPr marL="0" indent="0">
              <a:buNone/>
            </a:pPr>
            <a:endParaRPr lang="en-GB" sz="2000" i="1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is-IS" sz="2000" i="1" dirty="0">
                <a:solidFill>
                  <a:srgbClr val="FF0000"/>
                </a:solidFill>
              </a:rPr>
              <a:t>Probabilistic Modelling</a:t>
            </a:r>
            <a:br>
              <a:rPr lang="is-IS" sz="2000" b="1" i="1" dirty="0">
                <a:solidFill>
                  <a:srgbClr val="FF0000"/>
                </a:solidFill>
              </a:rPr>
            </a:br>
            <a:endParaRPr lang="en-GB" sz="3200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009651" y="5170104"/>
            <a:ext cx="7632383" cy="676342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2100" dirty="0"/>
          </a:p>
        </p:txBody>
      </p:sp>
      <p:sp>
        <p:nvSpPr>
          <p:cNvPr id="5" name="TextBox 4"/>
          <p:cNvSpPr txBox="1"/>
          <p:nvPr/>
        </p:nvSpPr>
        <p:spPr>
          <a:xfrm>
            <a:off x="4553957" y="1601869"/>
            <a:ext cx="21425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My new algorithm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613534" y="2906248"/>
            <a:ext cx="30550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/>
              <a:t>“Does my new algorithm</a:t>
            </a:r>
          </a:p>
          <a:p>
            <a:pPr algn="ctr"/>
            <a:r>
              <a:rPr lang="en-US" sz="2000" i="1" dirty="0"/>
              <a:t>still follow from each?”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5233579" y="2099624"/>
            <a:ext cx="448346" cy="2673768"/>
            <a:chOff x="5233579" y="2042414"/>
            <a:chExt cx="448346" cy="2673768"/>
          </a:xfrm>
        </p:grpSpPr>
        <p:pic>
          <p:nvPicPr>
            <p:cNvPr id="8" name="Picture 7" descr="search.png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761234">
              <a:off x="5252808" y="2042414"/>
              <a:ext cx="425464" cy="484706"/>
            </a:xfrm>
            <a:prstGeom prst="rect">
              <a:avLst/>
            </a:prstGeom>
          </p:spPr>
        </p:pic>
        <p:pic>
          <p:nvPicPr>
            <p:cNvPr id="9" name="Picture 8" descr="search.png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761234">
              <a:off x="5256460" y="2709701"/>
              <a:ext cx="425464" cy="484706"/>
            </a:xfrm>
            <a:prstGeom prst="rect">
              <a:avLst/>
            </a:prstGeom>
          </p:spPr>
        </p:pic>
        <p:pic>
          <p:nvPicPr>
            <p:cNvPr id="10" name="Picture 9" descr="search.png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761234">
              <a:off x="5256461" y="3499192"/>
              <a:ext cx="425464" cy="484706"/>
            </a:xfrm>
            <a:prstGeom prst="rect">
              <a:avLst/>
            </a:prstGeom>
          </p:spPr>
        </p:pic>
        <p:pic>
          <p:nvPicPr>
            <p:cNvPr id="11" name="Picture 10" descr="search.png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761234">
              <a:off x="5233579" y="4231476"/>
              <a:ext cx="425464" cy="484706"/>
            </a:xfrm>
            <a:prstGeom prst="rect">
              <a:avLst/>
            </a:prstGeom>
          </p:spPr>
        </p:pic>
      </p:grpSp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7109343"/>
              </p:ext>
            </p:extLst>
          </p:nvPr>
        </p:nvGraphicFramePr>
        <p:xfrm>
          <a:off x="5026419" y="2062926"/>
          <a:ext cx="843379" cy="27998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433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3736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939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5516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9795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136" t="38087" r="44176" b="14241"/>
          <a:stretch/>
        </p:blipFill>
        <p:spPr>
          <a:xfrm>
            <a:off x="5488309" y="5354819"/>
            <a:ext cx="4323841" cy="1252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462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dirty="0">
                <a:solidFill>
                  <a:srgbClr val="7030A0"/>
                </a:solidFill>
              </a:rPr>
              <a:t>Functional Gradient Descent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492895" y="4700640"/>
            <a:ext cx="5129740" cy="184665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rgbClr val="7030A0"/>
                </a:solidFill>
              </a:rPr>
              <a:t>Property: </a:t>
            </a:r>
            <a:r>
              <a:rPr lang="en-GB" sz="2400" dirty="0">
                <a:solidFill>
                  <a:srgbClr val="7030A0"/>
                </a:solidFill>
              </a:rPr>
              <a:t>FGD-consistency</a:t>
            </a:r>
            <a:endParaRPr lang="en-GB" sz="2400" dirty="0"/>
          </a:p>
          <a:p>
            <a:endParaRPr lang="en-GB" dirty="0"/>
          </a:p>
          <a:p>
            <a:pPr algn="ctr"/>
            <a:r>
              <a:rPr lang="en-GB" dirty="0"/>
              <a:t>Are the voting weights and distribution updates consistent with each other?</a:t>
            </a:r>
          </a:p>
          <a:p>
            <a:pPr algn="ctr"/>
            <a:endParaRPr lang="en-GB" dirty="0"/>
          </a:p>
          <a:p>
            <a:pPr algn="ctr"/>
            <a:r>
              <a:rPr lang="en-GB" dirty="0"/>
              <a:t>(i.e. both derivable from FGD on a given loss)</a:t>
            </a:r>
          </a:p>
        </p:txBody>
      </p:sp>
      <p:pic>
        <p:nvPicPr>
          <p:cNvPr id="6" name="Picture 5" descr="350px-Gradient_descent.sv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276" y="1747632"/>
            <a:ext cx="4055728" cy="434542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7840" y="1498892"/>
            <a:ext cx="2935521" cy="69795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7556" y="3370389"/>
            <a:ext cx="4449578" cy="65209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2685" y="2266539"/>
            <a:ext cx="2997591" cy="970443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593019" y="3043552"/>
            <a:ext cx="1022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Step size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154968" y="2005992"/>
            <a:ext cx="2749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Direction in function space</a:t>
            </a:r>
          </a:p>
        </p:txBody>
      </p:sp>
    </p:spTree>
    <p:extLst>
      <p:ext uri="{BB962C8B-B14F-4D97-AF65-F5344CB8AC3E}">
        <p14:creationId xmlns:p14="http://schemas.microsoft.com/office/powerpoint/2010/main" val="2228765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3" grpId="0"/>
      <p:bldP spid="1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dirty="0">
                <a:solidFill>
                  <a:srgbClr val="7030A0"/>
                </a:solidFill>
              </a:rPr>
              <a:t>Decision Theory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492895" y="4700640"/>
            <a:ext cx="5129740" cy="184665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rgbClr val="7030A0"/>
                </a:solidFill>
              </a:rPr>
              <a:t>Property: </a:t>
            </a:r>
            <a:r>
              <a:rPr lang="en-GB" sz="2400" dirty="0">
                <a:solidFill>
                  <a:srgbClr val="7030A0"/>
                </a:solidFill>
              </a:rPr>
              <a:t>Cost-consistency</a:t>
            </a:r>
            <a:endParaRPr lang="en-GB" sz="2400" dirty="0"/>
          </a:p>
          <a:p>
            <a:endParaRPr lang="en-GB" dirty="0"/>
          </a:p>
          <a:p>
            <a:pPr algn="ctr"/>
            <a:r>
              <a:rPr lang="en-GB" dirty="0"/>
              <a:t>Does the algorithm use the above (Bayes optimal)</a:t>
            </a:r>
          </a:p>
          <a:p>
            <a:pPr algn="ctr"/>
            <a:r>
              <a:rPr lang="en-GB" dirty="0"/>
              <a:t>rule to make decisions? </a:t>
            </a:r>
          </a:p>
          <a:p>
            <a:pPr algn="ctr"/>
            <a:endParaRPr lang="en-GB" dirty="0"/>
          </a:p>
          <a:p>
            <a:pPr algn="ctr"/>
            <a:r>
              <a:rPr lang="en-GB" dirty="0"/>
              <a:t>(assuming good probability estimates)</a:t>
            </a:r>
          </a:p>
        </p:txBody>
      </p:sp>
      <p:pic>
        <p:nvPicPr>
          <p:cNvPr id="11" name="Picture 10" descr="imgre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2238" y="2254170"/>
            <a:ext cx="3060700" cy="26543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 rot="668204">
            <a:off x="2690315" y="3252256"/>
            <a:ext cx="98777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600" b="1" dirty="0">
                <a:solidFill>
                  <a:srgbClr val="FF0000"/>
                </a:solidFill>
              </a:rPr>
              <a:t>FN</a:t>
            </a:r>
          </a:p>
        </p:txBody>
      </p:sp>
      <p:sp>
        <p:nvSpPr>
          <p:cNvPr id="14" name="TextBox 13"/>
          <p:cNvSpPr txBox="1"/>
          <p:nvPr/>
        </p:nvSpPr>
        <p:spPr>
          <a:xfrm rot="20927561">
            <a:off x="775459" y="2930993"/>
            <a:ext cx="6928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FP</a:t>
            </a:r>
          </a:p>
        </p:txBody>
      </p:sp>
      <p:sp>
        <p:nvSpPr>
          <p:cNvPr id="4" name="Rectangle 3"/>
          <p:cNvSpPr/>
          <p:nvPr/>
        </p:nvSpPr>
        <p:spPr>
          <a:xfrm>
            <a:off x="3884322" y="1573814"/>
            <a:ext cx="573243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dirty="0"/>
              <a:t>Ideally: Assign each example to </a:t>
            </a:r>
            <a:r>
              <a:rPr lang="en-GB" sz="2000" b="1" dirty="0">
                <a:solidFill>
                  <a:srgbClr val="FF0000"/>
                </a:solidFill>
              </a:rPr>
              <a:t>risk-minimizing</a:t>
            </a:r>
            <a:r>
              <a:rPr lang="en-GB" sz="2000" dirty="0"/>
              <a:t> class.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0062" r="10837"/>
          <a:stretch/>
        </p:blipFill>
        <p:spPr>
          <a:xfrm>
            <a:off x="594989" y="5160305"/>
            <a:ext cx="1366277" cy="908203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4953000" y="2638816"/>
            <a:ext cx="3750304" cy="830464"/>
            <a:chOff x="4751178" y="2646035"/>
            <a:chExt cx="2824197" cy="564348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40837" y="2646035"/>
              <a:ext cx="1134538" cy="546259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751178" y="2659994"/>
              <a:ext cx="1175830" cy="550389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6064314" y="2711732"/>
              <a:ext cx="292977" cy="3973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&gt;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84862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4353</TotalTime>
  <Words>631</Words>
  <Application>Microsoft Office PowerPoint</Application>
  <PresentationFormat>A4 Paper (210x297 mm)</PresentationFormat>
  <Paragraphs>129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Calibri</vt:lpstr>
      <vt:lpstr>Calibri Light</vt:lpstr>
      <vt:lpstr>Verdana</vt:lpstr>
      <vt:lpstr>Office Theme</vt:lpstr>
      <vt:lpstr>Cost-sensitive Boosting algorithms: Do we really need them?</vt:lpstr>
      <vt:lpstr>PowerPoint Presentation</vt:lpstr>
      <vt:lpstr>PowerPoint Presentation</vt:lpstr>
      <vt:lpstr>PowerPoint Presentation</vt:lpstr>
      <vt:lpstr>Cost sensitive Adaboost…</vt:lpstr>
      <vt:lpstr>A step back… Why is Adaboost interesting?</vt:lpstr>
      <vt:lpstr>So for a cost sensitive boosting algorithm…</vt:lpstr>
      <vt:lpstr>Functional Gradient Descent</vt:lpstr>
      <vt:lpstr>Decision Theory</vt:lpstr>
      <vt:lpstr>Margin Theory</vt:lpstr>
      <vt:lpstr>Margin Theory – with costs…</vt:lpstr>
      <vt:lpstr>So for a cost sensitive boosting algorithm…</vt:lpstr>
      <vt:lpstr>Probabilistic Models</vt:lpstr>
      <vt:lpstr>Probabilistic Models</vt:lpstr>
      <vt:lpstr>The results are in…</vt:lpstr>
      <vt:lpstr>Experiments</vt:lpstr>
      <vt:lpstr>PowerPoint Presentation</vt:lpstr>
      <vt:lpstr>PowerPoint Presentation</vt:lpstr>
      <vt:lpstr>Conclusions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Cost-Sensitive Boosting Algorithms: Do we really need them?</dc:title>
  <dc:creator>Nikos Nikolaou</dc:creator>
  <cp:lastModifiedBy>Nikos Nikolaou</cp:lastModifiedBy>
  <cp:revision>138</cp:revision>
  <dcterms:created xsi:type="dcterms:W3CDTF">2016-09-13T08:23:52Z</dcterms:created>
  <dcterms:modified xsi:type="dcterms:W3CDTF">2016-09-21T12:21:55Z</dcterms:modified>
</cp:coreProperties>
</file>